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345" r:id="rId2"/>
    <p:sldId id="343" r:id="rId3"/>
    <p:sldId id="340" r:id="rId4"/>
    <p:sldId id="341" r:id="rId5"/>
    <p:sldId id="347" r:id="rId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738" autoAdjust="0"/>
    <p:restoredTop sz="94693" autoAdjust="0"/>
  </p:normalViewPr>
  <p:slideViewPr>
    <p:cSldViewPr>
      <p:cViewPr varScale="1">
        <p:scale>
          <a:sx n="67" d="100"/>
          <a:sy n="67" d="100"/>
        </p:scale>
        <p:origin x="-96" y="-8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28,4</a:t>
                    </a:r>
                    <a:endParaRPr lang="en-US" dirty="0"/>
                  </a:p>
                </c:rich>
              </c:tx>
              <c:dLblPos val="outEnd"/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71,6</a:t>
                    </a:r>
                    <a:endParaRPr lang="en-US" dirty="0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dLblPos val="outEnd"/>
            <c:showVal val="1"/>
            <c:showLeaderLines val="1"/>
          </c:dLbls>
          <c:cat>
            <c:strRef>
              <c:f>Лист1!$H$2:$H$3</c:f>
              <c:strCache>
                <c:ptCount val="2"/>
                <c:pt idx="0">
                  <c:v>количество рабочих мест, на которых проведена специальная оценка условий труда</c:v>
                </c:pt>
                <c:pt idx="1">
                  <c:v>количество рабочих мест, на которых проведена специальная оценка условий труда</c:v>
                </c:pt>
              </c:strCache>
            </c:strRef>
          </c:cat>
          <c:val>
            <c:numRef>
              <c:f>Лист1!$I$2:$I$3</c:f>
              <c:numCache>
                <c:formatCode>0.0</c:formatCode>
                <c:ptCount val="2"/>
                <c:pt idx="0" formatCode="General">
                  <c:v>40.6</c:v>
                </c:pt>
                <c:pt idx="1">
                  <c:v>59.388759448154403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0166880194036609"/>
          <c:y val="0.24846456692913391"/>
          <c:w val="0.39833119805963407"/>
          <c:h val="0.73962028098074983"/>
        </c:manualLayout>
      </c:layout>
      <c:txPr>
        <a:bodyPr/>
        <a:lstStyle/>
        <a:p>
          <a:pPr>
            <a:defRPr sz="1400" b="1"/>
          </a:pPr>
          <a:endParaRPr lang="ru-RU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Лист1!$C$6</c:f>
              <c:strCache>
                <c:ptCount val="1"/>
                <c:pt idx="0">
                  <c:v>Количество рабочих мест, в отношении которых проведена специальная оценка условий труда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pPr algn="ctr">
                      <a:defRPr lang="ru-RU" sz="1400" b="1" i="0" u="none" strike="noStrike" kern="1200" baseline="0">
                        <a:solidFill>
                          <a:prstClr val="black"/>
                        </a:solidFill>
                        <a:latin typeface="Arial Narrow" pitchFamily="34" charset="0"/>
                        <a:ea typeface="+mn-ea"/>
                        <a:cs typeface="+mn-cs"/>
                      </a:defRPr>
                    </a:pPr>
                    <a:r>
                      <a:rPr smtClean="0"/>
                      <a:t>285 827</a:t>
                    </a:r>
                    <a:endParaRPr/>
                  </a:p>
                </c:rich>
              </c:tx>
              <c:spPr/>
              <c:showVal val="1"/>
            </c:dLbl>
            <c:showVal val="1"/>
          </c:dLbls>
          <c:val>
            <c:numRef>
              <c:f>Лист1!$D$6</c:f>
              <c:numCache>
                <c:formatCode>#,##0</c:formatCode>
                <c:ptCount val="1"/>
                <c:pt idx="0">
                  <c:v>258973</c:v>
                </c:pt>
              </c:numCache>
            </c:numRef>
          </c:val>
        </c:ser>
        <c:ser>
          <c:idx val="1"/>
          <c:order val="1"/>
          <c:tx>
            <c:strRef>
              <c:f>Лист1!$C$7</c:f>
              <c:strCache>
                <c:ptCount val="1"/>
                <c:pt idx="0">
                  <c:v>Общее количество рабочих мест 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smtClean="0"/>
                      <a:t>399 067</a:t>
                    </a:r>
                    <a:endParaRPr/>
                  </a:p>
                </c:rich>
              </c:tx>
              <c:showVal val="1"/>
            </c:dLbl>
            <c:txPr>
              <a:bodyPr/>
              <a:lstStyle/>
              <a:p>
                <a:pPr algn="ctr">
                  <a:defRPr lang="ru-RU" sz="1400" b="1" i="0" u="none" strike="noStrike" kern="1200" baseline="0">
                    <a:solidFill>
                      <a:prstClr val="black"/>
                    </a:solidFill>
                    <a:latin typeface="Arial Narrow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</c:dLbls>
          <c:val>
            <c:numRef>
              <c:f>Лист1!$D$7</c:f>
              <c:numCache>
                <c:formatCode>#,##0</c:formatCode>
                <c:ptCount val="1"/>
                <c:pt idx="0">
                  <c:v>436064</c:v>
                </c:pt>
              </c:numCache>
            </c:numRef>
          </c:val>
        </c:ser>
        <c:overlap val="100"/>
        <c:axId val="78537856"/>
        <c:axId val="78539392"/>
      </c:barChart>
      <c:catAx>
        <c:axId val="78537856"/>
        <c:scaling>
          <c:orientation val="minMax"/>
        </c:scaling>
        <c:delete val="1"/>
        <c:axPos val="b"/>
        <c:tickLblPos val="none"/>
        <c:crossAx val="78539392"/>
        <c:crosses val="autoZero"/>
        <c:auto val="1"/>
        <c:lblAlgn val="ctr"/>
        <c:lblOffset val="100"/>
      </c:catAx>
      <c:valAx>
        <c:axId val="78539392"/>
        <c:scaling>
          <c:orientation val="minMax"/>
        </c:scaling>
        <c:delete val="1"/>
        <c:axPos val="l"/>
        <c:numFmt formatCode="#,##0" sourceLinked="1"/>
        <c:tickLblPos val="none"/>
        <c:crossAx val="78537856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</c:legendEntry>
      <c:legendEntry>
        <c:idx val="0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53919016023218269"/>
          <c:y val="0.10494604841061564"/>
          <c:w val="0.4385877730806213"/>
          <c:h val="0.85955234762321353"/>
        </c:manualLayout>
      </c:layout>
      <c:txPr>
        <a:bodyPr/>
        <a:lstStyle/>
        <a:p>
          <a:pPr>
            <a:defRPr sz="1400">
              <a:latin typeface="Arial Narrow" pitchFamily="34" charset="0"/>
            </a:defRPr>
          </a:pPr>
          <a:endParaRPr lang="ru-RU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08D2C-49C0-45E3-BE03-81653E4E8399}" type="datetimeFigureOut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EA43E4-ABCA-4E26-A49C-AA4E4D130C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58C1E-C7C2-4A1A-AD78-CC0A0BB44A76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58C1E-C7C2-4A1A-AD78-CC0A0BB44A76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58C1E-C7C2-4A1A-AD78-CC0A0BB44A76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8121-160C-4C49-96E8-69092D869E67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97C08-05A6-49D3-8ADF-414A064C5D74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BAFD9-770E-4D56-9588-AC7A77473A8E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404A-6101-4471-BDDC-65EA6B5EB218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7B52-A8A7-42F9-B32C-CFB9FA6F8784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3CAB-E491-4316-B6A7-71CF4B1528AE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780B-03BE-4A47-93AF-B620875952E3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A98A-5574-4EAE-8C3B-12AAC2CD64BC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6A3D-E242-4FAC-BA19-429EFAF47FFD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E0403-D32B-44C1-A3D2-28A089263F75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B75F-ECBD-4628-A07B-CB2A55B3C63B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DBB1C-970B-466D-A087-8A82E27DB815}" type="datetime1">
              <a:rPr lang="ru-RU" smtClean="0"/>
              <a:pPr/>
              <a:t>15.05.2025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5"/>
          <p:cNvGrpSpPr/>
          <p:nvPr/>
        </p:nvGrpSpPr>
        <p:grpSpPr>
          <a:xfrm>
            <a:off x="0" y="0"/>
            <a:ext cx="9501222" cy="500042"/>
            <a:chOff x="0" y="0"/>
            <a:chExt cx="9501222" cy="500042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Нашивка 8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0" name="Нашивка 9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3" name="Нашивка 12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4" name="Нашивка 13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5" name="Нашивка 14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8" name="Нашивка 17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9" name="Нашивка 18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0" name="Нашивка 19"/>
            <p:cNvSpPr/>
            <p:nvPr/>
          </p:nvSpPr>
          <p:spPr>
            <a:xfrm>
              <a:off x="8786842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22" name="Заголовок 1"/>
          <p:cNvSpPr txBox="1">
            <a:spLocks/>
          </p:cNvSpPr>
          <p:nvPr/>
        </p:nvSpPr>
        <p:spPr>
          <a:xfrm>
            <a:off x="251520" y="2276872"/>
            <a:ext cx="8892480" cy="172819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Проведение специальной оценки условий труда в организациях Иркутской области</a:t>
            </a:r>
          </a:p>
          <a:p>
            <a:pPr algn="ctr"/>
            <a:endParaRPr lang="ru-RU" sz="3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355976" y="5661248"/>
            <a:ext cx="4608512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" descr="http://www.irkobl.ru/irk/symbol/irkob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8640"/>
            <a:ext cx="87053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Прямоугольник 22"/>
          <p:cNvSpPr/>
          <p:nvPr/>
        </p:nvSpPr>
        <p:spPr>
          <a:xfrm>
            <a:off x="1547664" y="404664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Министерство труда и занятости Иркутской области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857620" y="5950278"/>
            <a:ext cx="5210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Волкова С.Н. – начальник отдела охраны и государственной экспертизы условий труда министерства труда и занятости Иркутской области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5"/>
          <p:cNvGrpSpPr/>
          <p:nvPr/>
        </p:nvGrpSpPr>
        <p:grpSpPr>
          <a:xfrm>
            <a:off x="0" y="0"/>
            <a:ext cx="9501222" cy="500042"/>
            <a:chOff x="0" y="0"/>
            <a:chExt cx="9501222" cy="50004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5" name="Нашивка 4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6" name="Нашивка 5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" name="Нашивка 6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8" name="Нашивка 7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9" name="Нашивка 8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10" name="Нашивка 9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11" name="Нашивка 10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12" name="Нашивка 11"/>
            <p:cNvSpPr/>
            <p:nvPr/>
          </p:nvSpPr>
          <p:spPr>
            <a:xfrm>
              <a:off x="8786842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28662" y="285728"/>
            <a:ext cx="75440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algn="ctr" defTabSz="91122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ДИНАМИКА ПРОВЕДЕНИЯ СПЕЦИАЛЬНОЙ ОЦЕНКИ УСЛОВИЙ ТРУДА </a:t>
            </a:r>
          </a:p>
          <a:p>
            <a:pPr marR="0" lvl="0" indent="0" algn="ctr" defTabSz="91122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(по данным ФГИС СОУТ)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71472" y="1000108"/>
            <a:ext cx="828092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85720" y="1071546"/>
          <a:ext cx="8429686" cy="4684018"/>
        </p:xfrm>
        <a:graphic>
          <a:graphicData uri="http://schemas.openxmlformats.org/drawingml/2006/table">
            <a:tbl>
              <a:tblPr/>
              <a:tblGrid>
                <a:gridCol w="531380"/>
                <a:gridCol w="2518811"/>
                <a:gridCol w="1093213"/>
                <a:gridCol w="857256"/>
                <a:gridCol w="928694"/>
                <a:gridCol w="1178512"/>
                <a:gridCol w="1321820"/>
              </a:tblGrid>
              <a:tr h="23458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kern="12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kern="1200" dirty="0" err="1">
                          <a:solidFill>
                            <a:srgbClr val="365F91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kern="12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kern="1200" dirty="0" err="1">
                          <a:solidFill>
                            <a:srgbClr val="365F91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п</a:t>
                      </a:r>
                      <a:endParaRPr lang="ru-RU" sz="1400" b="1" kern="1200" dirty="0">
                        <a:solidFill>
                          <a:srgbClr val="365F91"/>
                        </a:solidFill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kern="12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Показатели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365F91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2016-2020</a:t>
                      </a:r>
                      <a:endParaRPr lang="ru-RU" sz="1400" b="1" kern="1200" dirty="0">
                        <a:solidFill>
                          <a:srgbClr val="365F91"/>
                        </a:solidFill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365F91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2017-2021</a:t>
                      </a:r>
                      <a:endParaRPr lang="ru-RU" sz="1400" b="1" kern="1200" dirty="0">
                        <a:solidFill>
                          <a:srgbClr val="365F91"/>
                        </a:solidFill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365F91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2018-2022</a:t>
                      </a:r>
                      <a:endParaRPr lang="ru-RU" sz="1400" b="1" kern="1200" dirty="0">
                        <a:solidFill>
                          <a:srgbClr val="365F91"/>
                        </a:solidFill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365F91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2019-2023</a:t>
                      </a:r>
                      <a:endParaRPr lang="ru-RU" sz="1400" b="1" kern="1200" dirty="0">
                        <a:solidFill>
                          <a:srgbClr val="365F91"/>
                        </a:solidFill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365F91"/>
                          </a:solidFill>
                          <a:latin typeface="Arial Narrow" pitchFamily="34" charset="0"/>
                          <a:ea typeface="Calibri"/>
                          <a:cs typeface="Times New Roman"/>
                        </a:rPr>
                        <a:t>2020-2024</a:t>
                      </a:r>
                      <a:endParaRPr lang="ru-RU" sz="1400" b="1" kern="1200" dirty="0">
                        <a:solidFill>
                          <a:srgbClr val="365F91"/>
                        </a:solidFill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36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Количество работодателей, которые проводили СОУТ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13 051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13 874</a:t>
                      </a:r>
                      <a:endParaRPr lang="ru-RU" sz="1400" b="0" kern="1200" dirty="0">
                        <a:solidFill>
                          <a:srgbClr val="000000"/>
                        </a:solidFill>
                        <a:latin typeface="Arial Narrow" pitchFamily="34" charset="0"/>
                        <a:ea typeface="Calibri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14 277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12 685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9675</a:t>
                      </a:r>
                      <a:endParaRPr lang="ru-RU" sz="1400" b="0" kern="120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91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2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Количество рабочих мест, на которых проведена СОУТ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479 106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478 182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480 551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434 939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423 921</a:t>
                      </a:r>
                      <a:endParaRPr lang="ru-RU" sz="1400" b="0" kern="120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3</a:t>
                      </a:r>
                      <a:endParaRPr lang="ru-RU" sz="1400" b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Численность работников, занятых на рабочих местах, на которых проведена СОУТ, </a:t>
                      </a: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чел.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712 967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707 398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712 542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650 226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644 177</a:t>
                      </a:r>
                      <a:endParaRPr lang="ru-RU" sz="1400" b="0" kern="120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91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4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Количество рабочих мест по</a:t>
                      </a:r>
                      <a:r>
                        <a:rPr lang="ru-RU" sz="1400" b="0" baseline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 классам условий труда: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оптимальные </a:t>
                      </a: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и допустимые условия труда (1 и 2 класс)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348 061 (72,6%)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345 257 (72,2%)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342 453 (71,3%)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301 207 (69,3%)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282 848 (66,7%)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31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5</a:t>
                      </a:r>
                      <a:endParaRPr lang="ru-RU" sz="1400" b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вредные </a:t>
                      </a: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 и</a:t>
                      </a:r>
                      <a:r>
                        <a:rPr lang="ru-RU" sz="1400" b="0" baseline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 опасные </a:t>
                      </a: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условия </a:t>
                      </a: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труда </a:t>
                      </a: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(</a:t>
                      </a: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3, 4 </a:t>
                      </a: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класс), из них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131 026 (27,4%)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132 925 (27,8%)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138 098 (28,7%)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133 732 (30,7%)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141 073 (33,3%)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2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6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3.1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68112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69800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71623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67446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70809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45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7</a:t>
                      </a:r>
                      <a:endParaRPr lang="ru-RU" sz="1400" b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3.2</a:t>
                      </a:r>
                      <a:endParaRPr lang="ru-RU" sz="1400" b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51620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52023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54850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53044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57180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5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8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3.3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9273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9046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9323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9640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10107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41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9</a:t>
                      </a:r>
                      <a:endParaRPr lang="ru-RU" sz="1400" b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3.4</a:t>
                      </a:r>
                      <a:endParaRPr lang="ru-RU" sz="1400" b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269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253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205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138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200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91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10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опасные условия труда </a:t>
                      </a: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(</a:t>
                      </a: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4 класс)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1752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1803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2097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SchoolBook"/>
                        </a:rPr>
                        <a:t>3464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2777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Заголовок 1"/>
          <p:cNvSpPr>
            <a:spLocks/>
          </p:cNvSpPr>
          <p:nvPr/>
        </p:nvSpPr>
        <p:spPr bwMode="auto">
          <a:xfrm>
            <a:off x="285720" y="6072206"/>
            <a:ext cx="8572560" cy="57148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В 2024 году специальная оценка условий труда проведена на </a:t>
            </a:r>
            <a:r>
              <a:rPr lang="ru-RU" sz="1400" b="1" dirty="0" smtClean="0">
                <a:solidFill>
                  <a:srgbClr val="C00000"/>
                </a:solidFill>
                <a:latin typeface="Arial Narrow" pitchFamily="34" charset="0"/>
              </a:rPr>
              <a:t>91 063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рабочих местах, на которых занято </a:t>
            </a:r>
            <a:r>
              <a:rPr lang="ru-RU" sz="1400" b="1" dirty="0" smtClean="0">
                <a:solidFill>
                  <a:srgbClr val="C00000"/>
                </a:solidFill>
                <a:latin typeface="Arial Narrow" pitchFamily="34" charset="0"/>
              </a:rPr>
              <a:t>137 322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работника.  Количество декларируемых рабочих мест  </a:t>
            </a:r>
            <a:r>
              <a:rPr lang="ru-RU" sz="1400" b="1" dirty="0" smtClean="0">
                <a:solidFill>
                  <a:srgbClr val="FF0000"/>
                </a:solidFill>
                <a:latin typeface="Arial Narrow" pitchFamily="34" charset="0"/>
              </a:rPr>
              <a:t>10 180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.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2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3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4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5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6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7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8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9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0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1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2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3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4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5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6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7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8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9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0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1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2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3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4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5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6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7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8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9" name="Прямоугольник 17"/>
          <p:cNvSpPr>
            <a:spLocks noChangeArrowheads="1"/>
          </p:cNvSpPr>
          <p:nvPr/>
        </p:nvSpPr>
        <p:spPr bwMode="auto">
          <a:xfrm>
            <a:off x="323528" y="476672"/>
            <a:ext cx="9073008" cy="758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033" tIns="55516" rIns="111033" bIns="55516">
            <a:spAutoFit/>
          </a:bodyPr>
          <a:lstStyle/>
          <a:p>
            <a:pPr algn="ctr" defTabSz="911225" eaLnBrk="0" hangingPunct="0">
              <a:defRPr/>
            </a:pPr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 ПРОВЕДЕНИЯ СПЕЦИАЛЬНОЙ ОЦЕНКИ УСЛОВИЙ ТРУДА В ИРКУТСКОЙ ОБЛАСТИ </a:t>
            </a:r>
          </a:p>
        </p:txBody>
      </p:sp>
      <p:sp>
        <p:nvSpPr>
          <p:cNvPr id="140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1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2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3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4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5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6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7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8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9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0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1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2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3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4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5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6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7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8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9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grpSp>
        <p:nvGrpSpPr>
          <p:cNvPr id="2" name="Группа 25"/>
          <p:cNvGrpSpPr/>
          <p:nvPr/>
        </p:nvGrpSpPr>
        <p:grpSpPr>
          <a:xfrm>
            <a:off x="0" y="0"/>
            <a:ext cx="9501222" cy="500042"/>
            <a:chOff x="0" y="0"/>
            <a:chExt cx="9501222" cy="500042"/>
          </a:xfrm>
        </p:grpSpPr>
        <p:sp>
          <p:nvSpPr>
            <p:cNvPr id="216" name="Прямоугольник 215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17" name="Нашивка 216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18" name="Нашивка 217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19" name="Нашивка 218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0" name="Нашивка 219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1" name="Нашивка 220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2" name="Нашивка 221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3" name="Нашивка 222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4" name="Нашивка 223"/>
            <p:cNvSpPr/>
            <p:nvPr/>
          </p:nvSpPr>
          <p:spPr>
            <a:xfrm>
              <a:off x="8786842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  <p:sp>
        <p:nvSpPr>
          <p:cNvPr id="2050" name="AutoShape 2" descr="https://upload.wikimedia.org/wikipedia/commons/thumb/e/e4/Flag-map_of_Irkutsk_Oblast.svg/1188px-Flag-map_of_Irkutsk_Oblast.svg.png"/>
          <p:cNvSpPr>
            <a:spLocks noChangeAspect="1" noChangeArrowheads="1"/>
          </p:cNvSpPr>
          <p:nvPr/>
        </p:nvSpPr>
        <p:spPr bwMode="auto">
          <a:xfrm>
            <a:off x="155575" y="-4313238"/>
            <a:ext cx="8915400" cy="899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611560" y="1340768"/>
            <a:ext cx="8280920" cy="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285720" y="6500834"/>
            <a:ext cx="67413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данным Отделения Фонда пенсионного и социального страхования Российской Федерации по Иркутской области</a:t>
            </a:r>
            <a:endParaRPr lang="ru-RU" sz="1000" i="1" dirty="0">
              <a:solidFill>
                <a:schemeClr val="bg1">
                  <a:lumMod val="6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9" name="Диаграмма 68"/>
          <p:cNvGraphicFramePr/>
          <p:nvPr/>
        </p:nvGraphicFramePr>
        <p:xfrm>
          <a:off x="3857620" y="1928802"/>
          <a:ext cx="5000660" cy="2967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0" name="Таблица 69"/>
          <p:cNvGraphicFramePr>
            <a:graphicFrameLocks noGrp="1"/>
          </p:cNvGraphicFramePr>
          <p:nvPr/>
        </p:nvGraphicFramePr>
        <p:xfrm>
          <a:off x="428596" y="5429264"/>
          <a:ext cx="7997874" cy="80009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214973"/>
                <a:gridCol w="1428760"/>
                <a:gridCol w="1354141"/>
              </a:tblGrid>
              <a:tr h="8000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Удельный вес рабочих мест, на которых по результатам специальной оценки условий труда установлены вредные и (или) опасные условия труда, 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kern="1200" dirty="0" smtClean="0">
                          <a:ln>
                            <a:noFill/>
                          </a:ln>
                          <a:latin typeface="Arial Narrow" pitchFamily="34" charset="0"/>
                        </a:rPr>
                        <a:t>33,5</a:t>
                      </a:r>
                      <a:endParaRPr lang="ru-RU" sz="1600" b="1" kern="120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kern="1200" dirty="0" smtClean="0">
                          <a:ln>
                            <a:noFill/>
                          </a:ln>
                          <a:latin typeface="Arial Narrow" pitchFamily="34" charset="0"/>
                        </a:rPr>
                        <a:t>33,7</a:t>
                      </a:r>
                      <a:endParaRPr lang="ru-RU" sz="1600" b="1" kern="120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2" name="Прямоугольник 71"/>
          <p:cNvSpPr/>
          <p:nvPr/>
        </p:nvSpPr>
        <p:spPr>
          <a:xfrm>
            <a:off x="6000760" y="5000636"/>
            <a:ext cx="7485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2023</a:t>
            </a:r>
            <a:endParaRPr lang="ru-RU" sz="1400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7429520" y="5000636"/>
            <a:ext cx="7485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2024</a:t>
            </a:r>
            <a:endParaRPr lang="ru-RU" sz="1400" dirty="0">
              <a:solidFill>
                <a:srgbClr val="C00000"/>
              </a:solidFill>
              <a:latin typeface="Arial Narrow" pitchFamily="34" charset="0"/>
            </a:endParaRPr>
          </a:p>
        </p:txBody>
      </p:sp>
      <p:pic>
        <p:nvPicPr>
          <p:cNvPr id="2049" name="Picture 1" descr="N:\Departament\08\Брошюры\2022\spec-738x35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228" y="1500174"/>
            <a:ext cx="1857772" cy="881057"/>
          </a:xfrm>
          <a:prstGeom prst="rect">
            <a:avLst/>
          </a:prstGeom>
          <a:noFill/>
        </p:spPr>
      </p:pic>
      <p:graphicFrame>
        <p:nvGraphicFramePr>
          <p:cNvPr id="74" name="Диаграмма 73"/>
          <p:cNvGraphicFramePr/>
          <p:nvPr/>
        </p:nvGraphicFramePr>
        <p:xfrm>
          <a:off x="0" y="1571612"/>
          <a:ext cx="3786182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78874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2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3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4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5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6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7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8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9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0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1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2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3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4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5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6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7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8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9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0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1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2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3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4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5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6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7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8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9" name="Прямоугольник 17"/>
          <p:cNvSpPr>
            <a:spLocks noChangeArrowheads="1"/>
          </p:cNvSpPr>
          <p:nvPr/>
        </p:nvSpPr>
        <p:spPr bwMode="auto">
          <a:xfrm>
            <a:off x="70992" y="428604"/>
            <a:ext cx="9073008" cy="758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033" tIns="55516" rIns="111033" bIns="55516">
            <a:spAutoFit/>
          </a:bodyPr>
          <a:lstStyle/>
          <a:p>
            <a:pPr algn="ctr" defTabSz="911225" eaLnBrk="0" hangingPunct="0">
              <a:defRPr/>
            </a:pPr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РЕЗУЛЬТАТЫ МОНИТОРИНГА УРОВНЯ ПРОВЕДЕНИЯ СПЕЦИАЛЬНОЙ ОЦЕНКИ УСЛОВИЙ ТРУДА В ОРГАНИЗАЦИЯХ</a:t>
            </a:r>
          </a:p>
        </p:txBody>
      </p:sp>
      <p:sp>
        <p:nvSpPr>
          <p:cNvPr id="140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1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2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3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4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5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6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7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8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9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0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1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2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3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4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5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6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7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grpSp>
        <p:nvGrpSpPr>
          <p:cNvPr id="2" name="Группа 25"/>
          <p:cNvGrpSpPr/>
          <p:nvPr/>
        </p:nvGrpSpPr>
        <p:grpSpPr>
          <a:xfrm>
            <a:off x="0" y="0"/>
            <a:ext cx="9501222" cy="500042"/>
            <a:chOff x="0" y="0"/>
            <a:chExt cx="9501222" cy="500042"/>
          </a:xfrm>
        </p:grpSpPr>
        <p:sp>
          <p:nvSpPr>
            <p:cNvPr id="216" name="Прямоугольник 215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17" name="Нашивка 216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18" name="Нашивка 217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19" name="Нашивка 218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0" name="Нашивка 219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1" name="Нашивка 220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2" name="Нашивка 221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3" name="Нашивка 222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4" name="Нашивка 223"/>
            <p:cNvSpPr/>
            <p:nvPr/>
          </p:nvSpPr>
          <p:spPr>
            <a:xfrm>
              <a:off x="8786842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71" name="Прямая соединительная линия 70"/>
          <p:cNvCxnSpPr/>
          <p:nvPr/>
        </p:nvCxnSpPr>
        <p:spPr>
          <a:xfrm>
            <a:off x="571472" y="1285860"/>
            <a:ext cx="8280920" cy="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571472" y="1428736"/>
            <a:ext cx="371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МУНИЦИПАЛЬНЫЕ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ОБРАЗОВАНИЯ, В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КОТОРЫХ  НЕОБХОДИМО УСИЛИТЬ НА ПРЕДМЕТ ПРОВЕДЕНИЯ СОУТ В МУНИЦИПАЛЬНЫХ УЧРЕЖДЕНИЯХ И МУНИЦИПАЛЬНЫХ УНИТАРНЫХ ПРЕДПРИЯТИЯХ</a:t>
            </a:r>
            <a:endParaRPr lang="ru-RU" sz="1200" b="1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graphicFrame>
        <p:nvGraphicFramePr>
          <p:cNvPr id="65" name="Таблица 64"/>
          <p:cNvGraphicFramePr>
            <a:graphicFrameLocks noGrp="1"/>
          </p:cNvGraphicFramePr>
          <p:nvPr/>
        </p:nvGraphicFramePr>
        <p:xfrm>
          <a:off x="428596" y="2357430"/>
          <a:ext cx="3714776" cy="303153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89431"/>
                <a:gridCol w="3225345"/>
              </a:tblGrid>
              <a:tr h="4670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kern="120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1</a:t>
                      </a: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муниципальное образование "Катангский район"</a:t>
                      </a: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11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400" b="0" kern="120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2</a:t>
                      </a: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районное муниципальное образование </a:t>
                      </a: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/>
                      </a:r>
                      <a:b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</a:b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"</a:t>
                      </a:r>
                      <a:r>
                        <a:rPr lang="ru-RU" sz="1400" b="0" kern="1200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Усть-Удинский</a:t>
                      </a: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 район" Иркутской области</a:t>
                      </a: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70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latin typeface="Arial Narrow" pitchFamily="34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Боханский</a:t>
                      </a: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 муниципальный район Иркутской области</a:t>
                      </a: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084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400" b="0" kern="120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4</a:t>
                      </a: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Зиминский муниципальный район Иркутской области</a:t>
                      </a: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70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5</a:t>
                      </a:r>
                      <a:endParaRPr lang="ru-RU" sz="1400" b="0" kern="1200" dirty="0">
                        <a:solidFill>
                          <a:srgbClr val="000000"/>
                        </a:solidFill>
                        <a:latin typeface="Arial Narrow" pitchFamily="34" charset="0"/>
                        <a:ea typeface="Georgia"/>
                        <a:cs typeface="SchoolBook"/>
                      </a:endParaRP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муниципальное образование "</a:t>
                      </a:r>
                      <a:r>
                        <a:rPr lang="ru-RU" sz="1400" b="0" kern="1200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Нижнеудинский</a:t>
                      </a: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 район"</a:t>
                      </a: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084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400" b="0" kern="120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6</a:t>
                      </a: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Ольхонский</a:t>
                      </a: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Georgia"/>
                          <a:cs typeface="SchoolBook"/>
                        </a:rPr>
                        <a:t> муниципальный район Иркутской области</a:t>
                      </a:r>
                    </a:p>
                  </a:txBody>
                  <a:tcPr marL="8397" marR="8397" marT="83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000240"/>
            <a:ext cx="4345063" cy="372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8" name="Прямоугольник 67"/>
          <p:cNvSpPr/>
          <p:nvPr/>
        </p:nvSpPr>
        <p:spPr>
          <a:xfrm>
            <a:off x="4572000" y="1500174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https://akot.rosmintrud.ru/sout/Statistics/varorganization</a:t>
            </a:r>
            <a:endParaRPr lang="ru-RU" sz="1200" b="1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874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2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3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4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5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6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7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8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9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0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1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2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3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4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5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6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7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8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9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0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1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2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3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4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5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6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7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8" name="Заголовок 1"/>
          <p:cNvSpPr txBox="1">
            <a:spLocks/>
          </p:cNvSpPr>
          <p:nvPr/>
        </p:nvSpPr>
        <p:spPr bwMode="auto">
          <a:xfrm>
            <a:off x="46672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0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1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2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3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4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5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6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7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8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9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0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1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2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3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4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5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6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7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8" name="Заголовок 1"/>
          <p:cNvSpPr txBox="1">
            <a:spLocks/>
          </p:cNvSpPr>
          <p:nvPr/>
        </p:nvSpPr>
        <p:spPr bwMode="auto">
          <a:xfrm>
            <a:off x="574675" y="2616200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grpSp>
        <p:nvGrpSpPr>
          <p:cNvPr id="2" name="Группа 25"/>
          <p:cNvGrpSpPr/>
          <p:nvPr/>
        </p:nvGrpSpPr>
        <p:grpSpPr>
          <a:xfrm>
            <a:off x="0" y="0"/>
            <a:ext cx="9501222" cy="500042"/>
            <a:chOff x="0" y="0"/>
            <a:chExt cx="9501222" cy="500042"/>
          </a:xfrm>
        </p:grpSpPr>
        <p:sp>
          <p:nvSpPr>
            <p:cNvPr id="216" name="Прямоугольник 215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17" name="Нашивка 216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18" name="Нашивка 217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19" name="Нашивка 218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0" name="Нашивка 219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1" name="Нашивка 220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2" name="Нашивка 221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3" name="Нашивка 222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4" name="Нашивка 223"/>
            <p:cNvSpPr/>
            <p:nvPr/>
          </p:nvSpPr>
          <p:spPr>
            <a:xfrm>
              <a:off x="8786842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  <p:sp>
        <p:nvSpPr>
          <p:cNvPr id="2050" name="AutoShape 2" descr="https://upload.wikimedia.org/wikipedia/commons/thumb/e/e4/Flag-map_of_Irkutsk_Oblast.svg/1188px-Flag-map_of_Irkutsk_Oblast.svg.png"/>
          <p:cNvSpPr>
            <a:spLocks noChangeAspect="1" noChangeArrowheads="1"/>
          </p:cNvSpPr>
          <p:nvPr/>
        </p:nvSpPr>
        <p:spPr bwMode="auto">
          <a:xfrm>
            <a:off x="155575" y="-4313238"/>
            <a:ext cx="8915400" cy="899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571472" y="1428736"/>
            <a:ext cx="8280920" cy="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bject 12"/>
          <p:cNvSpPr txBox="1">
            <a:spLocks/>
          </p:cNvSpPr>
          <p:nvPr/>
        </p:nvSpPr>
        <p:spPr>
          <a:xfrm>
            <a:off x="1001526" y="395673"/>
            <a:ext cx="7860727" cy="931409"/>
          </a:xfrm>
          <a:prstGeom prst="rect">
            <a:avLst/>
          </a:prstGeom>
        </p:spPr>
        <p:txBody>
          <a:bodyPr vert="horz" wrap="square" lIns="0" tIns="8001" rIns="0" bIns="0" rtlCol="0">
            <a:spAutoFit/>
          </a:bodyPr>
          <a:lstStyle/>
          <a:p>
            <a:pPr marL="8001" marR="0" lvl="0" indent="0" algn="ctr" defTabSz="914400" rtl="0" eaLnBrk="1" fontAlgn="auto" latinLnBrk="0" hangingPunct="1">
              <a:lnSpc>
                <a:spcPct val="100000"/>
              </a:lnSpc>
              <a:spcBef>
                <a:spcPts val="63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tserrat-Medium"/>
                <a:ea typeface="+mj-ea"/>
                <a:cs typeface="Arial Narrow"/>
              </a:rPr>
              <a:t>КОНТАКТЫ </a:t>
            </a:r>
            <a:b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tserrat-Medium"/>
                <a:ea typeface="+mj-ea"/>
                <a:cs typeface="Arial Narrow"/>
              </a:rPr>
            </a:b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tserrat-Medium"/>
                <a:ea typeface="+mj-ea"/>
                <a:cs typeface="Arial Narrow"/>
              </a:rPr>
              <a:t>УПРАВЛЕНИЯ ОРГАНИЗАЦИИ СТРАХОВАНИЯ ПРОФЕССИОНАЛЬНЫХ РИСКОВ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tserrat-Medium"/>
              <a:ea typeface="+mj-ea"/>
              <a:cs typeface="Arial Narrow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06456" y="1472279"/>
            <a:ext cx="8892155" cy="289003"/>
          </a:xfrm>
          <a:prstGeom prst="rect">
            <a:avLst/>
          </a:prstGeom>
          <a:noFill/>
        </p:spPr>
        <p:txBody>
          <a:bodyPr wrap="square" lIns="57607" tIns="28804" rIns="57607" bIns="28804" rtlCol="0">
            <a:spAutoFit/>
          </a:bodyPr>
          <a:lstStyle/>
          <a:p>
            <a:pPr algn="ctr" defTabSz="998018"/>
            <a:r>
              <a:rPr lang="ru-RU" sz="1500" b="1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Сайт</a:t>
            </a: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: </a:t>
            </a:r>
            <a:r>
              <a:rPr lang="en-US" sz="1500" b="1" dirty="0">
                <a:latin typeface="Montserrat-SemiBold"/>
                <a:cs typeface="Times New Roman" panose="02020603050405020304" pitchFamily="18" charset="0"/>
              </a:rPr>
              <a:t>https://sfr.gov.ru/branches/irkutsk/   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E-mail</a:t>
            </a: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: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 </a:t>
            </a:r>
            <a:r>
              <a:rPr lang="en-US" sz="1500" b="1" dirty="0">
                <a:latin typeface="Montserrat-SemiBold"/>
              </a:rPr>
              <a:t>osfrirk@38.sfr.gov.ru</a:t>
            </a:r>
            <a:endParaRPr lang="ru-RU" sz="1500" b="1" dirty="0">
              <a:latin typeface="Montserrat-SemiBold"/>
              <a:cs typeface="Times New Roman" panose="02020603050405020304" pitchFamily="18" charset="0"/>
            </a:endParaRPr>
          </a:p>
        </p:txBody>
      </p:sp>
      <p:sp>
        <p:nvSpPr>
          <p:cNvPr id="67" name="Прямоугольник 6"/>
          <p:cNvSpPr>
            <a:spLocks noChangeArrowheads="1"/>
          </p:cNvSpPr>
          <p:nvPr/>
        </p:nvSpPr>
        <p:spPr bwMode="auto">
          <a:xfrm>
            <a:off x="1250631" y="2090343"/>
            <a:ext cx="6966774" cy="658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7607" tIns="28804" rIns="57607" bIns="28804"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kumimoji="0" lang="ru-RU" altLang="ru-RU" sz="900" b="1" dirty="0">
              <a:latin typeface="Montserrat-SemiBold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  <a:defRPr/>
            </a:pPr>
            <a:r>
              <a:rPr kumimoji="0" lang="ru-RU" altLang="ru-RU" sz="15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Начальник Управления организации страхования профессиональных рисков </a:t>
            </a:r>
            <a:r>
              <a:rPr kumimoji="0" lang="ru-RU" altLang="ru-RU" sz="1500" b="1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 - </a:t>
            </a:r>
            <a:r>
              <a:rPr kumimoji="0" lang="ru-RU" altLang="ru-RU" sz="1500" b="1" dirty="0" smtClean="0">
                <a:latin typeface="Montserrat-SemiBold"/>
                <a:cs typeface="Times New Roman" panose="02020603050405020304" pitchFamily="18" charset="0"/>
              </a:rPr>
              <a:t>Якимова </a:t>
            </a:r>
            <a:r>
              <a:rPr kumimoji="0" lang="ru-RU" altLang="ru-RU" sz="1500" b="1" dirty="0">
                <a:latin typeface="Montserrat-SemiBold"/>
                <a:cs typeface="Times New Roman" panose="02020603050405020304" pitchFamily="18" charset="0"/>
              </a:rPr>
              <a:t>Светлана Алексеевна</a:t>
            </a:r>
            <a:r>
              <a:rPr kumimoji="0" lang="ru-RU" altLang="ru-RU" sz="15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 8(3952) 25-96-16</a:t>
            </a:r>
          </a:p>
        </p:txBody>
      </p:sp>
      <p:sp>
        <p:nvSpPr>
          <p:cNvPr id="68" name="Прямоугольник 7"/>
          <p:cNvSpPr>
            <a:spLocks noChangeArrowheads="1"/>
          </p:cNvSpPr>
          <p:nvPr/>
        </p:nvSpPr>
        <p:spPr bwMode="auto">
          <a:xfrm>
            <a:off x="1488338" y="5807458"/>
            <a:ext cx="6391347" cy="289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7607" tIns="28804" rIns="57607" bIns="28804"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ru-RU" altLang="ru-RU" sz="1500" b="1" u="sng" dirty="0" smtClean="0">
                <a:solidFill>
                  <a:schemeClr val="accent1">
                    <a:lumMod val="75000"/>
                  </a:schemeClr>
                </a:solidFill>
                <a:latin typeface="Montserrat-Light"/>
                <a:cs typeface="Times New Roman" panose="02020603050405020304" pitchFamily="18" charset="0"/>
              </a:rPr>
              <a:t> </a:t>
            </a:r>
            <a:endParaRPr kumimoji="0" lang="ru-RU" altLang="ru-RU" sz="1500" b="1" u="sng" dirty="0">
              <a:solidFill>
                <a:schemeClr val="accent1">
                  <a:lumMod val="75000"/>
                </a:schemeClr>
              </a:solidFill>
              <a:latin typeface="Montserrat-Light"/>
              <a:cs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344174" y="3127500"/>
            <a:ext cx="6679675" cy="3289824"/>
          </a:xfrm>
          <a:prstGeom prst="rect">
            <a:avLst/>
          </a:prstGeom>
          <a:noFill/>
        </p:spPr>
        <p:txBody>
          <a:bodyPr wrap="square" lIns="57607" tIns="28804" rIns="57607" bIns="28804" rtlCol="0">
            <a:spAutoFit/>
          </a:bodyPr>
          <a:lstStyle/>
          <a:p>
            <a:pPr algn="ctr" defTabSz="998018"/>
            <a:r>
              <a:rPr lang="ru-RU" sz="1500" b="1" i="1" u="sng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ОТДЕЛ </a:t>
            </a:r>
            <a:r>
              <a:rPr lang="ru-RU" sz="1500" b="1" i="1" u="sng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расследования и экспертизы страховых случаев</a:t>
            </a:r>
            <a:endParaRPr lang="ru-RU" sz="1500" b="1" i="1" u="sng" dirty="0">
              <a:solidFill>
                <a:schemeClr val="accent1">
                  <a:lumMod val="75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  <a:p>
            <a:pPr algn="ctr" defTabSz="998018"/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Начальник отдела </a:t>
            </a:r>
            <a:r>
              <a:rPr lang="ru-RU" sz="1500" b="1" dirty="0" smtClean="0">
                <a:latin typeface="Montserrat-SemiBold"/>
                <a:cs typeface="Times New Roman" panose="02020603050405020304" pitchFamily="18" charset="0"/>
              </a:rPr>
              <a:t>Исакова Светлана Сергеевна </a:t>
            </a:r>
            <a:r>
              <a:rPr lang="ru-RU" sz="1500" b="1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8 </a:t>
            </a: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(3952) </a:t>
            </a: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25-96-64</a:t>
            </a:r>
          </a:p>
          <a:p>
            <a:pPr algn="ctr" defTabSz="998018"/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Заместитель начальника </a:t>
            </a:r>
            <a:r>
              <a:rPr lang="ru-RU" sz="1500" b="1" dirty="0" smtClean="0">
                <a:latin typeface="Montserrat-SemiBold"/>
                <a:cs typeface="Times New Roman" panose="02020603050405020304" pitchFamily="18" charset="0"/>
              </a:rPr>
              <a:t>Глазкова Людмила Геннадьевна </a:t>
            </a:r>
            <a:r>
              <a:rPr lang="ru-RU" sz="1500" b="1" dirty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8 (3952) </a:t>
            </a:r>
            <a:r>
              <a:rPr lang="ru-RU" altLang="ru-RU" sz="150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25-96-83</a:t>
            </a:r>
          </a:p>
          <a:p>
            <a:pPr marL="216027" indent="-216027" algn="ctr" defTabSz="998018">
              <a:buFont typeface="Arial" panose="020B0604020202020204" pitchFamily="34" charset="0"/>
              <a:buChar char="•"/>
            </a:pPr>
            <a:endParaRPr lang="ru-RU" altLang="ru-RU" sz="1500" b="1" dirty="0" smtClean="0">
              <a:solidFill>
                <a:srgbClr val="4F81BD">
                  <a:lumMod val="75000"/>
                </a:srgbClr>
              </a:solidFill>
              <a:latin typeface="Montserrat-SemiBold"/>
              <a:cs typeface="Times New Roman" panose="02020603050405020304" pitchFamily="18" charset="0"/>
            </a:endParaRPr>
          </a:p>
          <a:p>
            <a:pPr marL="216027" indent="-216027" algn="ctr" defTabSz="998018">
              <a:buFont typeface="Arial" panose="020B0604020202020204" pitchFamily="34" charset="0"/>
              <a:buChar char="•"/>
            </a:pPr>
            <a:r>
              <a:rPr lang="ru-RU" altLang="ru-RU" sz="150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По вопросам ФОПМ:</a:t>
            </a:r>
          </a:p>
          <a:p>
            <a:pPr algn="ctr" defTabSz="998018"/>
            <a:r>
              <a:rPr lang="ru-RU" sz="1500" dirty="0" smtClean="0"/>
              <a:t>                            в </a:t>
            </a:r>
            <a:r>
              <a:rPr lang="ru-RU" sz="1500" dirty="0"/>
              <a:t>Иркутске: </a:t>
            </a:r>
            <a:r>
              <a:rPr lang="ru-RU" sz="1500" b="1" dirty="0">
                <a:latin typeface="Montserrat-SemiBold"/>
                <a:cs typeface="Times New Roman" panose="02020603050405020304" pitchFamily="18" charset="0"/>
              </a:rPr>
              <a:t>8 (3952) 25-96-83, </a:t>
            </a:r>
            <a:r>
              <a:rPr lang="ru-RU" sz="1500" b="1" dirty="0" smtClean="0">
                <a:latin typeface="Montserrat-SemiBold"/>
                <a:cs typeface="Times New Roman" panose="02020603050405020304" pitchFamily="18" charset="0"/>
              </a:rPr>
              <a:t>    25-96-64</a:t>
            </a:r>
            <a:endParaRPr lang="ru-RU" sz="1500" b="1" dirty="0">
              <a:latin typeface="Montserrat-SemiBold"/>
              <a:cs typeface="Times New Roman" panose="02020603050405020304" pitchFamily="18" charset="0"/>
            </a:endParaRPr>
          </a:p>
          <a:p>
            <a:pPr algn="ctr" defTabSz="998018"/>
            <a:r>
              <a:rPr lang="ru-RU" sz="1500" dirty="0" smtClean="0">
                <a:latin typeface="Montserrat-SemiBold"/>
                <a:cs typeface="Times New Roman" panose="02020603050405020304" pitchFamily="18" charset="0"/>
              </a:rPr>
              <a:t>   в </a:t>
            </a:r>
            <a:r>
              <a:rPr lang="ru-RU" sz="1500" dirty="0">
                <a:latin typeface="Montserrat-SemiBold"/>
                <a:cs typeface="Times New Roman" panose="02020603050405020304" pitchFamily="18" charset="0"/>
              </a:rPr>
              <a:t>Ангарске: </a:t>
            </a:r>
            <a:r>
              <a:rPr lang="ru-RU" sz="1500" b="1" dirty="0">
                <a:latin typeface="Montserrat-SemiBold"/>
                <a:cs typeface="Times New Roman" panose="02020603050405020304" pitchFamily="18" charset="0"/>
              </a:rPr>
              <a:t>8 (3955) 67-26-49</a:t>
            </a:r>
          </a:p>
          <a:p>
            <a:pPr algn="ctr" defTabSz="998018"/>
            <a:r>
              <a:rPr lang="ru-RU" sz="1500" dirty="0">
                <a:latin typeface="Montserrat-SemiBold"/>
                <a:cs typeface="Times New Roman" panose="02020603050405020304" pitchFamily="18" charset="0"/>
              </a:rPr>
              <a:t>в Тулуне: </a:t>
            </a:r>
            <a:r>
              <a:rPr lang="ru-RU" sz="1500" b="1" dirty="0">
                <a:latin typeface="Montserrat-SemiBold"/>
                <a:cs typeface="Times New Roman" panose="02020603050405020304" pitchFamily="18" charset="0"/>
              </a:rPr>
              <a:t>8 (39530) 4-73-61</a:t>
            </a:r>
          </a:p>
          <a:p>
            <a:pPr algn="ctr" defTabSz="998018"/>
            <a:r>
              <a:rPr lang="ru-RU" sz="1500" dirty="0" smtClean="0">
                <a:latin typeface="Montserrat-SemiBold"/>
                <a:cs typeface="Times New Roman" panose="02020603050405020304" pitchFamily="18" charset="0"/>
              </a:rPr>
              <a:t> в </a:t>
            </a:r>
            <a:r>
              <a:rPr lang="ru-RU" sz="1500" dirty="0">
                <a:latin typeface="Montserrat-SemiBold"/>
                <a:cs typeface="Times New Roman" panose="02020603050405020304" pitchFamily="18" charset="0"/>
              </a:rPr>
              <a:t>Братске: </a:t>
            </a:r>
            <a:r>
              <a:rPr lang="ru-RU" sz="1500" b="1" dirty="0">
                <a:latin typeface="Montserrat-SemiBold"/>
                <a:cs typeface="Times New Roman" panose="02020603050405020304" pitchFamily="18" charset="0"/>
              </a:rPr>
              <a:t>8 (3953) 202-250</a:t>
            </a:r>
          </a:p>
          <a:p>
            <a:pPr algn="ctr" defTabSz="998018"/>
            <a:r>
              <a:rPr lang="ru-RU" sz="1500" dirty="0" smtClean="0">
                <a:latin typeface="Montserrat-SemiBold"/>
                <a:cs typeface="Times New Roman" panose="02020603050405020304" pitchFamily="18" charset="0"/>
              </a:rPr>
              <a:t>     в </a:t>
            </a:r>
            <a:r>
              <a:rPr lang="ru-RU" sz="1500" dirty="0">
                <a:latin typeface="Montserrat-SemiBold"/>
                <a:cs typeface="Times New Roman" panose="02020603050405020304" pitchFamily="18" charset="0"/>
              </a:rPr>
              <a:t>Усть-Куте: </a:t>
            </a:r>
            <a:r>
              <a:rPr lang="ru-RU" sz="1500" b="1" dirty="0">
                <a:latin typeface="Montserrat-SemiBold"/>
                <a:cs typeface="Times New Roman" panose="02020603050405020304" pitchFamily="18" charset="0"/>
              </a:rPr>
              <a:t>8 (39522) 6-84-89   </a:t>
            </a:r>
            <a:r>
              <a:rPr lang="ru-RU" sz="1500" dirty="0"/>
              <a:t>      </a:t>
            </a:r>
          </a:p>
          <a:p>
            <a:pPr marL="216027" indent="-216027" algn="ctr" defTabSz="998018">
              <a:buFont typeface="Arial" panose="020B0604020202020204" pitchFamily="34" charset="0"/>
              <a:buChar char="•"/>
            </a:pPr>
            <a:endParaRPr lang="ru-RU" altLang="ru-RU" sz="1500" b="1" dirty="0" smtClean="0">
              <a:latin typeface="Montserrat-SemiBold"/>
              <a:cs typeface="Times New Roman" panose="02020603050405020304" pitchFamily="18" charset="0"/>
            </a:endParaRPr>
          </a:p>
          <a:p>
            <a:pPr marL="233952" indent="-233952" algn="ctr" defTabSz="998018">
              <a:buFont typeface="Arial" panose="020B0604020202020204" pitchFamily="34" charset="0"/>
              <a:buChar char="•"/>
            </a:pPr>
            <a:r>
              <a:rPr lang="ru-RU" altLang="ru-RU" sz="150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По </a:t>
            </a:r>
            <a:r>
              <a:rPr lang="ru-RU" altLang="ru-RU" sz="1500" b="1" dirty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вопросам </a:t>
            </a:r>
            <a:r>
              <a:rPr lang="ru-RU" altLang="ru-RU" sz="150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расследования несчастных случаев </a:t>
            </a:r>
          </a:p>
          <a:p>
            <a:pPr algn="ctr" defTabSz="998018"/>
            <a:r>
              <a:rPr lang="ru-RU" altLang="ru-RU" sz="150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на производстве - </a:t>
            </a:r>
            <a:r>
              <a:rPr lang="ru-RU" sz="1500" b="1" dirty="0">
                <a:latin typeface="Montserrat-SemiBold"/>
                <a:cs typeface="Times New Roman" panose="02020603050405020304" pitchFamily="18" charset="0"/>
              </a:rPr>
              <a:t>8 (3952) </a:t>
            </a:r>
            <a:r>
              <a:rPr lang="ru-RU" sz="1500" b="1" dirty="0" smtClean="0">
                <a:latin typeface="Montserrat-SemiBold"/>
                <a:cs typeface="Times New Roman" panose="02020603050405020304" pitchFamily="18" charset="0"/>
              </a:rPr>
              <a:t>269-617</a:t>
            </a:r>
            <a:endParaRPr lang="ru-RU" sz="1500" b="1" dirty="0">
              <a:solidFill>
                <a:schemeClr val="accent1">
                  <a:lumMod val="75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874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5246</TotalTime>
  <Words>506</Words>
  <Application>Microsoft Office PowerPoint</Application>
  <PresentationFormat>Экран (4:3)</PresentationFormat>
  <Paragraphs>413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 Александровна Нестеренко</dc:creator>
  <cp:lastModifiedBy>n.tsvetkun</cp:lastModifiedBy>
  <cp:revision>512</cp:revision>
  <dcterms:created xsi:type="dcterms:W3CDTF">2019-04-19T08:55:20Z</dcterms:created>
  <dcterms:modified xsi:type="dcterms:W3CDTF">2025-05-15T01:08:24Z</dcterms:modified>
</cp:coreProperties>
</file>